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35" r:id="rId5"/>
    <p:sldId id="336" r:id="rId6"/>
    <p:sldId id="337" r:id="rId7"/>
    <p:sldId id="338" r:id="rId8"/>
    <p:sldId id="339" r:id="rId9"/>
    <p:sldId id="340" r:id="rId10"/>
    <p:sldId id="34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1F198-6F48-4A4C-94DA-C8197CEE1E0B}" v="150" dt="2025-05-04T19:56:34.18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94" autoAdjust="0"/>
  </p:normalViewPr>
  <p:slideViewPr>
    <p:cSldViewPr snapToGrid="0">
      <p:cViewPr>
        <p:scale>
          <a:sx n="47" d="100"/>
          <a:sy n="47" d="100"/>
        </p:scale>
        <p:origin x="1013" y="269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kalme\OneDrive\Documents\DA%20Bootcamp\excel\lab%20work%201\chicago%20listing%20datase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3.jpe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[chicago listing dataset.xlsx]Exploratory analysis 1!PivotTable6</c:name>
    <c:fmtId val="9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Which neighborhoods has the most listing?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'Exploratory analysis 1'!$B$2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'Exploratory analysis 1'!$A$3:$A$13</c:f>
              <c:strCache>
                <c:ptCount val="10"/>
                <c:pt idx="0">
                  <c:v>Near North Side</c:v>
                </c:pt>
                <c:pt idx="1">
                  <c:v>West Town</c:v>
                </c:pt>
                <c:pt idx="2">
                  <c:v>Near West Side</c:v>
                </c:pt>
                <c:pt idx="3">
                  <c:v>Lake View</c:v>
                </c:pt>
                <c:pt idx="4">
                  <c:v>Loop</c:v>
                </c:pt>
                <c:pt idx="5">
                  <c:v>Logan Square</c:v>
                </c:pt>
                <c:pt idx="6">
                  <c:v>Lincoln Park</c:v>
                </c:pt>
                <c:pt idx="7">
                  <c:v>Near South Side</c:v>
                </c:pt>
                <c:pt idx="8">
                  <c:v>Lower West Side</c:v>
                </c:pt>
                <c:pt idx="9">
                  <c:v>Woodlawn</c:v>
                </c:pt>
              </c:strCache>
            </c:strRef>
          </c:cat>
          <c:val>
            <c:numRef>
              <c:f>'Exploratory analysis 1'!$B$3:$B$13</c:f>
              <c:numCache>
                <c:formatCode>0.00</c:formatCode>
                <c:ptCount val="10"/>
                <c:pt idx="0">
                  <c:v>1077</c:v>
                </c:pt>
                <c:pt idx="1">
                  <c:v>774</c:v>
                </c:pt>
                <c:pt idx="2">
                  <c:v>665</c:v>
                </c:pt>
                <c:pt idx="3">
                  <c:v>572</c:v>
                </c:pt>
                <c:pt idx="4">
                  <c:v>549</c:v>
                </c:pt>
                <c:pt idx="5">
                  <c:v>465</c:v>
                </c:pt>
                <c:pt idx="6">
                  <c:v>298</c:v>
                </c:pt>
                <c:pt idx="7">
                  <c:v>258</c:v>
                </c:pt>
                <c:pt idx="8">
                  <c:v>228</c:v>
                </c:pt>
                <c:pt idx="9">
                  <c:v>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32-4126-A144-231679CD1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80120352"/>
        <c:axId val="1080121792"/>
      </c:barChart>
      <c:catAx>
        <c:axId val="108012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Neighborhoods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121792"/>
        <c:crosses val="autoZero"/>
        <c:auto val="1"/>
        <c:lblAlgn val="ctr"/>
        <c:lblOffset val="100"/>
        <c:noMultiLvlLbl val="0"/>
      </c:catAx>
      <c:valAx>
        <c:axId val="1080121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Listings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120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[chicago listing dataset.xlsx]Exploratory analysis 2!PivotTable7</c:name>
    <c:fmtId val="5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600" b="1" i="0" u="none" strike="noStrike" cap="none" normalizeH="0" baseline="0"/>
              <a:t>Average Review Scores by Property Type</a:t>
            </a:r>
            <a:r>
              <a:rPr lang="en-US" b="1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'Exploratory analysis 2'!$B$2</c:f>
              <c:strCache>
                <c:ptCount val="1"/>
                <c:pt idx="0">
                  <c:v>Average of review_scores_rating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'Exploratory analysis 2'!$A$3:$A$13</c:f>
              <c:strCache>
                <c:ptCount val="10"/>
                <c:pt idx="0">
                  <c:v>Shared room</c:v>
                </c:pt>
                <c:pt idx="1">
                  <c:v>Tiny home</c:v>
                </c:pt>
                <c:pt idx="2">
                  <c:v>Private room in cottage</c:v>
                </c:pt>
                <c:pt idx="3">
                  <c:v>Private room</c:v>
                </c:pt>
                <c:pt idx="4">
                  <c:v>Entire place</c:v>
                </c:pt>
                <c:pt idx="5">
                  <c:v>Entire guest suite</c:v>
                </c:pt>
                <c:pt idx="6">
                  <c:v>Private room in farm stay</c:v>
                </c:pt>
                <c:pt idx="7">
                  <c:v>Entire vacation home</c:v>
                </c:pt>
                <c:pt idx="8">
                  <c:v>Entire loft</c:v>
                </c:pt>
                <c:pt idx="9">
                  <c:v>Casa particular</c:v>
                </c:pt>
              </c:strCache>
            </c:strRef>
          </c:cat>
          <c:val>
            <c:numRef>
              <c:f>'Exploratory analysis 2'!$B$3:$B$13</c:f>
              <c:numCache>
                <c:formatCode>0.0</c:formatCode>
                <c:ptCount val="10"/>
                <c:pt idx="0">
                  <c:v>5</c:v>
                </c:pt>
                <c:pt idx="1">
                  <c:v>4.910000000000001</c:v>
                </c:pt>
                <c:pt idx="2">
                  <c:v>4.9033333333333333</c:v>
                </c:pt>
                <c:pt idx="3">
                  <c:v>4.8900000000000006</c:v>
                </c:pt>
                <c:pt idx="4">
                  <c:v>4.87</c:v>
                </c:pt>
                <c:pt idx="5">
                  <c:v>4.8659848484848496</c:v>
                </c:pt>
                <c:pt idx="6">
                  <c:v>4.8650000000000002</c:v>
                </c:pt>
                <c:pt idx="7">
                  <c:v>4.8637499999999996</c:v>
                </c:pt>
                <c:pt idx="8">
                  <c:v>4.8603174603174599</c:v>
                </c:pt>
                <c:pt idx="9">
                  <c:v>4.8600000000000003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BE-4479-BE45-8F136214AF75}"/>
            </c:ext>
          </c:extLst>
        </c:ser>
        <c:ser>
          <c:idx val="1"/>
          <c:order val="1"/>
          <c:tx>
            <c:strRef>
              <c:f>'Exploratory analysis 2'!$C$2</c:f>
              <c:strCache>
                <c:ptCount val="1"/>
                <c:pt idx="0">
                  <c:v>Average of review_scores_value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'Exploratory analysis 2'!$A$3:$A$13</c:f>
              <c:strCache>
                <c:ptCount val="10"/>
                <c:pt idx="0">
                  <c:v>Shared room</c:v>
                </c:pt>
                <c:pt idx="1">
                  <c:v>Tiny home</c:v>
                </c:pt>
                <c:pt idx="2">
                  <c:v>Private room in cottage</c:v>
                </c:pt>
                <c:pt idx="3">
                  <c:v>Private room</c:v>
                </c:pt>
                <c:pt idx="4">
                  <c:v>Entire place</c:v>
                </c:pt>
                <c:pt idx="5">
                  <c:v>Entire guest suite</c:v>
                </c:pt>
                <c:pt idx="6">
                  <c:v>Private room in farm stay</c:v>
                </c:pt>
                <c:pt idx="7">
                  <c:v>Entire vacation home</c:v>
                </c:pt>
                <c:pt idx="8">
                  <c:v>Entire loft</c:v>
                </c:pt>
                <c:pt idx="9">
                  <c:v>Casa particular</c:v>
                </c:pt>
              </c:strCache>
            </c:strRef>
          </c:cat>
          <c:val>
            <c:numRef>
              <c:f>'Exploratory analysis 2'!$C$3:$C$13</c:f>
              <c:numCache>
                <c:formatCode>0.0</c:formatCode>
                <c:ptCount val="10"/>
                <c:pt idx="0">
                  <c:v>5</c:v>
                </c:pt>
                <c:pt idx="1">
                  <c:v>4.7959999999999994</c:v>
                </c:pt>
                <c:pt idx="2">
                  <c:v>4.7433333333333332</c:v>
                </c:pt>
                <c:pt idx="3">
                  <c:v>4.8224999999999998</c:v>
                </c:pt>
                <c:pt idx="4">
                  <c:v>4.7700000000000005</c:v>
                </c:pt>
                <c:pt idx="5">
                  <c:v>4.8090909090909095</c:v>
                </c:pt>
                <c:pt idx="6">
                  <c:v>4.8849999999999998</c:v>
                </c:pt>
                <c:pt idx="7">
                  <c:v>4.78125</c:v>
                </c:pt>
                <c:pt idx="8">
                  <c:v>4.7753968253968244</c:v>
                </c:pt>
                <c:pt idx="9">
                  <c:v>4.8499999999999996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BE-4479-BE45-8F136214AF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080163072"/>
        <c:axId val="1080162592"/>
      </c:barChart>
      <c:catAx>
        <c:axId val="108016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162592"/>
        <c:crosses val="autoZero"/>
        <c:auto val="1"/>
        <c:lblAlgn val="ctr"/>
        <c:lblOffset val="100"/>
        <c:noMultiLvlLbl val="0"/>
      </c:catAx>
      <c:valAx>
        <c:axId val="108016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163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[chicago listing dataset.xlsx]Exploratory analysis 3!PivotTable10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much revenue do successful hosts generate?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blipFill>
              <a:blip xmlns:r="http://schemas.openxmlformats.org/officeDocument/2006/relationships" r:embed="rId4"/>
              <a:tile tx="0" ty="0" sx="100000" sy="100000" flip="none" algn="tl"/>
            </a:blip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'Exploratory analysis 3'!$B$5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'Exploratory analysis 3'!$A$6:$A$16</c:f>
              <c:strCache>
                <c:ptCount val="10"/>
                <c:pt idx="0">
                  <c:v>West Town</c:v>
                </c:pt>
                <c:pt idx="1">
                  <c:v>Near North Side</c:v>
                </c:pt>
                <c:pt idx="2">
                  <c:v>Lake View</c:v>
                </c:pt>
                <c:pt idx="3">
                  <c:v>Logan Square</c:v>
                </c:pt>
                <c:pt idx="4">
                  <c:v>Near West Side</c:v>
                </c:pt>
                <c:pt idx="5">
                  <c:v>Loop</c:v>
                </c:pt>
                <c:pt idx="6">
                  <c:v>Lincoln Park</c:v>
                </c:pt>
                <c:pt idx="7">
                  <c:v>Near South Side</c:v>
                </c:pt>
                <c:pt idx="8">
                  <c:v>Lower West Side</c:v>
                </c:pt>
                <c:pt idx="9">
                  <c:v>Edgewater</c:v>
                </c:pt>
              </c:strCache>
            </c:strRef>
          </c:cat>
          <c:val>
            <c:numRef>
              <c:f>'Exploratory analysis 3'!$B$6:$B$16</c:f>
              <c:numCache>
                <c:formatCode>"$"#,##0.00</c:formatCode>
                <c:ptCount val="10"/>
                <c:pt idx="0">
                  <c:v>15964770.799999997</c:v>
                </c:pt>
                <c:pt idx="1">
                  <c:v>14150423.1</c:v>
                </c:pt>
                <c:pt idx="2">
                  <c:v>11813141.600000001</c:v>
                </c:pt>
                <c:pt idx="3">
                  <c:v>7921568.3999999994</c:v>
                </c:pt>
                <c:pt idx="4">
                  <c:v>7757501.0000000009</c:v>
                </c:pt>
                <c:pt idx="5">
                  <c:v>7138295.2999999998</c:v>
                </c:pt>
                <c:pt idx="6">
                  <c:v>6580160.3000000007</c:v>
                </c:pt>
                <c:pt idx="7">
                  <c:v>5125527.1000000006</c:v>
                </c:pt>
                <c:pt idx="8">
                  <c:v>3255578.2</c:v>
                </c:pt>
                <c:pt idx="9">
                  <c:v>2828900.5000000005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83-4361-889E-FC0B06D853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0116992"/>
        <c:axId val="1080126112"/>
      </c:barChart>
      <c:catAx>
        <c:axId val="108011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Neighborhood</a:t>
                </a:r>
                <a:r>
                  <a:rPr lang="en-US" b="1" baseline="0" dirty="0"/>
                  <a:t> cleansed</a:t>
                </a:r>
                <a:endParaRPr lang="en-US" b="1" dirty="0"/>
              </a:p>
            </c:rich>
          </c:tx>
          <c:layout>
            <c:manualLayout>
              <c:xMode val="edge"/>
              <c:yMode val="edge"/>
              <c:x val="0.35827663452363517"/>
              <c:y val="0.9281255507140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126112"/>
        <c:crosses val="autoZero"/>
        <c:auto val="1"/>
        <c:lblAlgn val="ctr"/>
        <c:lblOffset val="100"/>
        <c:noMultiLvlLbl val="0"/>
      </c:catAx>
      <c:valAx>
        <c:axId val="108012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Sum</a:t>
                </a:r>
                <a:r>
                  <a:rPr lang="en-US" b="1" baseline="0" dirty="0"/>
                  <a:t> of revenue</a:t>
                </a:r>
                <a:endParaRPr lang="en-US" b="1" dirty="0"/>
              </a:p>
            </c:rich>
          </c:tx>
          <c:layout>
            <c:manualLayout>
              <c:xMode val="edge"/>
              <c:yMode val="edge"/>
              <c:x val="1.9281264304382845E-2"/>
              <c:y val="0.343362448470440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116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5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4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3722" y="1474237"/>
            <a:ext cx="5461207" cy="2402267"/>
          </a:xfrm>
        </p:spPr>
        <p:txBody>
          <a:bodyPr/>
          <a:lstStyle/>
          <a:p>
            <a:r>
              <a:rPr lang="en-US" dirty="0"/>
              <a:t>Airbnb Investment Opportunity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dirty="0"/>
              <a:t>Helping You Make an Informed Investment Decision</a:t>
            </a:r>
            <a:endParaRPr lang="en-US" dirty="0"/>
          </a:p>
          <a:p>
            <a:pPr>
              <a:buNone/>
            </a:pPr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</a:t>
            </a:r>
            <a:r>
              <a:rPr lang="en-US" dirty="0"/>
              <a:t>: We aim to analyze the performance of Airbnb listings in Chicago to help our client make an informed decision about where to invest in a property.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Focus Areas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Which neighborhoods host the most listings?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What property types receive the most positive reviews?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How much revenue do successful hosts generate?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924339"/>
          </a:xfrm>
        </p:spPr>
        <p:txBody>
          <a:bodyPr/>
          <a:lstStyle/>
          <a:p>
            <a:r>
              <a:rPr lang="en-US" dirty="0"/>
              <a:t>Neighborhoods with the Most Listings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188C5D1-6D61-4132-2415-DFD4EF5F3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683275"/>
              </p:ext>
            </p:extLst>
          </p:nvPr>
        </p:nvGraphicFramePr>
        <p:xfrm>
          <a:off x="436154" y="924339"/>
          <a:ext cx="7304284" cy="4567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812538CA-70E6-1472-FC67-8E815EDDC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628" y="2566386"/>
            <a:ext cx="51860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suggesting they are prime locations for investing.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3D01A-0309-FCFB-9AE2-EE9F8ED0FD9B}"/>
              </a:ext>
            </a:extLst>
          </p:cNvPr>
          <p:cNvSpPr txBox="1"/>
          <p:nvPr/>
        </p:nvSpPr>
        <p:spPr>
          <a:xfrm>
            <a:off x="6570628" y="1366057"/>
            <a:ext cx="6385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neighborhoods with the most listings are: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Near North side- 1077 listings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           west town-774 listings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Near West side-665 listings</a:t>
            </a: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784"/>
            <a:ext cx="11960352" cy="1224633"/>
          </a:xfrm>
        </p:spPr>
        <p:txBody>
          <a:bodyPr/>
          <a:lstStyle/>
          <a:p>
            <a:pPr algn="ctr"/>
            <a:r>
              <a:rPr lang="en-US" dirty="0"/>
              <a:t>Property Types with the Most Positive Reviews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7470" y="1113184"/>
            <a:ext cx="3382755" cy="53339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Certain property types, such as </a:t>
            </a:r>
            <a:r>
              <a:rPr lang="en-US" sz="1400" b="1" dirty="0"/>
              <a:t>Shared rooms </a:t>
            </a:r>
            <a:r>
              <a:rPr lang="en-US" sz="1400" dirty="0"/>
              <a:t>and </a:t>
            </a:r>
            <a:r>
              <a:rPr lang="en-US" sz="1400" b="1" dirty="0"/>
              <a:t>Private rooms</a:t>
            </a:r>
            <a:r>
              <a:rPr lang="en-US" sz="1400" dirty="0"/>
              <a:t>, tend to get higher ratings from guests.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Positive reviews indicate that these property types are more likely to attract repeat guests and yield higher occupancy.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This suggests that focusing on these property types could be a good investment strategy.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4BB03A2-022F-7A48-F4E9-F3A4175C87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895611"/>
              </p:ext>
            </p:extLst>
          </p:nvPr>
        </p:nvGraphicFramePr>
        <p:xfrm>
          <a:off x="908090" y="1401417"/>
          <a:ext cx="7557976" cy="4724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613282"/>
          </a:xfrm>
        </p:spPr>
        <p:txBody>
          <a:bodyPr/>
          <a:lstStyle/>
          <a:p>
            <a:r>
              <a:rPr lang="en-US" dirty="0"/>
              <a:t>Revenue Potential of Successful Hosts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728502"/>
            <a:ext cx="8324089" cy="727942"/>
          </a:xfrm>
        </p:spPr>
        <p:txBody>
          <a:bodyPr/>
          <a:lstStyle/>
          <a:p>
            <a:r>
              <a:rPr lang="en-US" dirty="0"/>
              <a:t>Successful hosts, defined as those with </a:t>
            </a:r>
            <a:r>
              <a:rPr lang="en-US" b="1" dirty="0"/>
              <a:t>good reviews (above 4.5 stars) and occupancy rate(above 75)</a:t>
            </a:r>
            <a:r>
              <a:rPr lang="en-US" dirty="0"/>
              <a:t>, generate significant revenue.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2F7ABA5-D899-B5F3-969C-58A5491F5B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0892415"/>
              </p:ext>
            </p:extLst>
          </p:nvPr>
        </p:nvGraphicFramePr>
        <p:xfrm>
          <a:off x="1454127" y="1499146"/>
          <a:ext cx="7904046" cy="463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1876697"/>
          </a:xfrm>
        </p:spPr>
        <p:txBody>
          <a:bodyPr/>
          <a:lstStyle/>
          <a:p>
            <a:r>
              <a:rPr lang="en-US" dirty="0"/>
              <a:t>Final Recommendations &amp; Next Steps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3114" y="2435535"/>
            <a:ext cx="6305855" cy="3736665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Invest in High-Demand Neighborhoods</a:t>
            </a:r>
            <a:r>
              <a:rPr lang="en-US" dirty="0"/>
              <a:t>: Consider neighborhoods like </a:t>
            </a:r>
            <a:r>
              <a:rPr lang="en-US" b="1" dirty="0"/>
              <a:t>West Town</a:t>
            </a:r>
            <a:r>
              <a:rPr lang="en-US" dirty="0"/>
              <a:t> and </a:t>
            </a:r>
            <a:r>
              <a:rPr lang="en-US" b="1" dirty="0"/>
              <a:t>Near North Side</a:t>
            </a:r>
            <a:r>
              <a:rPr lang="en-US" dirty="0"/>
              <a:t> for higher listing volumes and strong guest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Focus on High-Review Property Types</a:t>
            </a:r>
            <a:r>
              <a:rPr lang="en-US" dirty="0"/>
              <a:t>: </a:t>
            </a:r>
            <a:r>
              <a:rPr lang="en-US" b="1" dirty="0"/>
              <a:t>Shared Rooms</a:t>
            </a:r>
            <a:r>
              <a:rPr lang="en-US" dirty="0"/>
              <a:t> and </a:t>
            </a:r>
            <a:r>
              <a:rPr lang="en-US" b="1" dirty="0"/>
              <a:t>Entire Homes</a:t>
            </a:r>
            <a:r>
              <a:rPr lang="en-US" dirty="0"/>
              <a:t> tend to have the highest ratings, ensuring customer satisfaction.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Consider Revenue Potential</a:t>
            </a:r>
            <a:r>
              <a:rPr lang="en-US" dirty="0"/>
              <a:t>: Successful hosts can generate </a:t>
            </a:r>
            <a:r>
              <a:rPr lang="en-US"/>
              <a:t>substantial revenue.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4006024"/>
            <a:ext cx="5794248" cy="2346960"/>
          </a:xfrm>
        </p:spPr>
        <p:txBody>
          <a:bodyPr/>
          <a:lstStyle/>
          <a:p>
            <a:r>
              <a:rPr lang="en-US" b="1"/>
              <a:t>Kalkidan Meshesha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{45DF489A-99EC-4950-A293-BA801B99E72C}tf16411248_win32</Template>
  <TotalTime>1448</TotalTime>
  <Words>291</Words>
  <Application>Microsoft Office PowerPoint</Application>
  <PresentationFormat>Widescreen</PresentationFormat>
  <Paragraphs>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 Light</vt:lpstr>
      <vt:lpstr>Calibri</vt:lpstr>
      <vt:lpstr>Posterama</vt:lpstr>
      <vt:lpstr>Custom</vt:lpstr>
      <vt:lpstr>Airbnb Investment Opportunity</vt:lpstr>
      <vt:lpstr>Agenda </vt:lpstr>
      <vt:lpstr>Neighborhoods with the Most Listings</vt:lpstr>
      <vt:lpstr>Property Types with the Most Positive Reviews</vt:lpstr>
      <vt:lpstr>Revenue Potential of Successful Hosts</vt:lpstr>
      <vt:lpstr>Final Recommendations &amp; Next Steps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Kalkidan Meshesha</dc:creator>
  <cp:lastModifiedBy>Kalkidan Meshesha</cp:lastModifiedBy>
  <cp:revision>2</cp:revision>
  <dcterms:created xsi:type="dcterms:W3CDTF">2025-04-24T19:35:42Z</dcterms:created>
  <dcterms:modified xsi:type="dcterms:W3CDTF">2025-05-04T20:34:24Z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